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9" r:id="rId1"/>
  </p:sldMasterIdLst>
  <p:sldIdLst>
    <p:sldId id="282" r:id="rId2"/>
    <p:sldId id="257" r:id="rId3"/>
    <p:sldId id="258" r:id="rId4"/>
    <p:sldId id="270" r:id="rId5"/>
    <p:sldId id="271" r:id="rId6"/>
    <p:sldId id="269" r:id="rId7"/>
    <p:sldId id="276" r:id="rId8"/>
    <p:sldId id="277" r:id="rId9"/>
    <p:sldId id="278" r:id="rId10"/>
    <p:sldId id="259" r:id="rId11"/>
    <p:sldId id="272" r:id="rId12"/>
    <p:sldId id="273" r:id="rId13"/>
    <p:sldId id="274" r:id="rId14"/>
    <p:sldId id="266" r:id="rId15"/>
    <p:sldId id="283" r:id="rId16"/>
    <p:sldId id="285" r:id="rId17"/>
    <p:sldId id="264" r:id="rId18"/>
    <p:sldId id="281" r:id="rId19"/>
    <p:sldId id="284" r:id="rId20"/>
    <p:sldId id="279" r:id="rId21"/>
    <p:sldId id="280" r:id="rId22"/>
    <p:sldId id="286" r:id="rId23"/>
    <p:sldId id="287" r:id="rId24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3" autoAdjust="0"/>
    <p:restoredTop sz="94667" autoAdjust="0"/>
  </p:normalViewPr>
  <p:slideViewPr>
    <p:cSldViewPr snapToGrid="0" snapToObjects="1">
      <p:cViewPr varScale="1">
        <p:scale>
          <a:sx n="110" d="100"/>
          <a:sy n="110" d="100"/>
        </p:scale>
        <p:origin x="15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B2260-6E66-9546-BA8B-49FFDBA678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2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6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2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3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63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0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9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6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8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1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39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6954B-C288-5540-B5FF-F6B9D2101A05}" type="datetimeFigureOut">
              <a:rPr lang="it-IT" smtClean="0"/>
              <a:t>01/10/20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85A2A-82A6-174A-BC6D-4254C856F0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415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egreteria@prealpiscuole.i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50488" y="597505"/>
            <a:ext cx="771676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dirty="0">
                <a:solidFill>
                  <a:srgbClr val="FF0000"/>
                </a:solidFill>
                <a:latin typeface="Noteworthy Light"/>
                <a:cs typeface="Noteworthy Light"/>
              </a:rPr>
              <a:t>Liceo delle Scienze Applicate</a:t>
            </a:r>
          </a:p>
          <a:p>
            <a:r>
              <a:rPr lang="it-IT" sz="5400" dirty="0">
                <a:solidFill>
                  <a:srgbClr val="FF0000"/>
                </a:solidFill>
                <a:latin typeface="Noteworthy Light"/>
                <a:cs typeface="Noteworthy Light"/>
              </a:rPr>
              <a:t>Orientamento...</a:t>
            </a:r>
          </a:p>
          <a:p>
            <a:endParaRPr lang="it-IT" sz="3200" dirty="0">
              <a:solidFill>
                <a:srgbClr val="FF0000"/>
              </a:solidFill>
              <a:latin typeface="Noteworthy Light"/>
              <a:cs typeface="Noteworthy Light"/>
            </a:endParaRPr>
          </a:p>
          <a:p>
            <a:r>
              <a:rPr lang="it-IT" sz="5400" dirty="0">
                <a:solidFill>
                  <a:srgbClr val="FF0000"/>
                </a:solidFill>
                <a:latin typeface="Noteworthy Light"/>
                <a:cs typeface="Noteworthy Light"/>
              </a:rPr>
              <a:t>     Biomedico</a:t>
            </a:r>
          </a:p>
          <a:p>
            <a:endParaRPr lang="it-IT" sz="2400" dirty="0">
              <a:solidFill>
                <a:srgbClr val="FF0000"/>
              </a:solidFill>
              <a:latin typeface="Noteworthy Light"/>
              <a:cs typeface="Noteworthy Light"/>
            </a:endParaRPr>
          </a:p>
          <a:p>
            <a:r>
              <a:rPr lang="it-IT" sz="5400" dirty="0">
                <a:solidFill>
                  <a:srgbClr val="FF0000"/>
                </a:solidFill>
                <a:latin typeface="Noteworthy Light"/>
                <a:cs typeface="Noteworthy Light"/>
              </a:rPr>
              <a:t>Energetico </a:t>
            </a:r>
            <a:r>
              <a:rPr lang="mr-IN" sz="5400" dirty="0">
                <a:solidFill>
                  <a:srgbClr val="FF0000"/>
                </a:solidFill>
                <a:latin typeface="Noteworthy Light"/>
                <a:cs typeface="Noteworthy Light"/>
              </a:rPr>
              <a:t>–</a:t>
            </a:r>
            <a:r>
              <a:rPr lang="it-IT" sz="5400" dirty="0">
                <a:solidFill>
                  <a:srgbClr val="FF0000"/>
                </a:solidFill>
                <a:latin typeface="Noteworthy Light"/>
                <a:cs typeface="Noteworthy Light"/>
              </a:rPr>
              <a:t> </a:t>
            </a:r>
          </a:p>
          <a:p>
            <a:r>
              <a:rPr lang="it-IT" sz="5400" dirty="0">
                <a:solidFill>
                  <a:srgbClr val="FF0000"/>
                </a:solidFill>
                <a:latin typeface="Noteworthy Light"/>
                <a:cs typeface="Noteworthy Light"/>
              </a:rPr>
              <a:t>        Ambientale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0" y="1"/>
            <a:ext cx="776750" cy="74990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136" y="1828800"/>
            <a:ext cx="1967136" cy="19939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075" y="4064000"/>
            <a:ext cx="2883175" cy="21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99604" y="665569"/>
            <a:ext cx="766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00FF"/>
                </a:solidFill>
                <a:latin typeface="Times New Roman"/>
                <a:cs typeface="Times New Roman"/>
              </a:rPr>
              <a:t>QUALI SONO I PUNTI DI FORZA DELL’INDIRIZZO?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53143" y="4871470"/>
            <a:ext cx="7813249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A partire dal 3° anno un </a:t>
            </a:r>
            <a:r>
              <a:rPr lang="it-IT" sz="2000" dirty="0">
                <a:solidFill>
                  <a:srgbClr val="FF0000"/>
                </a:solidFill>
                <a:latin typeface="Times New Roman"/>
                <a:cs typeface="Times New Roman"/>
              </a:rPr>
              <a:t>corso di 40 ore annue 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di preparazione specifica per i test di ammissione alle facoltà elencate, che vedrà la collaborazione di docenti universitari e personale specializzato </a:t>
            </a: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12" y="1724529"/>
            <a:ext cx="6820045" cy="2590560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9429" y="1"/>
            <a:ext cx="834571" cy="8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6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459" y="980367"/>
            <a:ext cx="3491207" cy="1911047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12" name="Rettangolo 11"/>
          <p:cNvSpPr/>
          <p:nvPr/>
        </p:nvSpPr>
        <p:spPr>
          <a:xfrm>
            <a:off x="494173" y="518702"/>
            <a:ext cx="8454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0000"/>
                </a:solidFill>
                <a:latin typeface="Times New Roman"/>
                <a:cs typeface="Times New Roman"/>
              </a:rPr>
              <a:t>Accordi con...</a:t>
            </a:r>
            <a:endParaRPr lang="it-IT" sz="24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300" y="3235746"/>
            <a:ext cx="4390571" cy="1309836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166" y="4880514"/>
            <a:ext cx="4293705" cy="1254993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15" name="Rettangolo 14"/>
          <p:cNvSpPr/>
          <p:nvPr/>
        </p:nvSpPr>
        <p:spPr>
          <a:xfrm>
            <a:off x="726926" y="1456565"/>
            <a:ext cx="30829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ASST Rhodense </a:t>
            </a:r>
          </a:p>
          <a:p>
            <a:pPr algn="ctr"/>
            <a:r>
              <a:rPr lang="it-IT" sz="2200" dirty="0">
                <a:solidFill>
                  <a:srgbClr val="000000"/>
                </a:solidFill>
                <a:latin typeface="Times New Roman"/>
                <a:cs typeface="Times New Roman"/>
              </a:rPr>
              <a:t>(Ospedale di Garbagnate)</a:t>
            </a:r>
            <a:endParaRPr lang="it-IT" sz="2200" dirty="0"/>
          </a:p>
        </p:txBody>
      </p:sp>
      <p:sp>
        <p:nvSpPr>
          <p:cNvPr id="16" name="Rettangolo 15"/>
          <p:cNvSpPr/>
          <p:nvPr/>
        </p:nvSpPr>
        <p:spPr>
          <a:xfrm>
            <a:off x="506651" y="3675220"/>
            <a:ext cx="33032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Ordine dei Medici </a:t>
            </a:r>
            <a:r>
              <a:rPr lang="it-IT" sz="2200" dirty="0">
                <a:solidFill>
                  <a:srgbClr val="000000"/>
                </a:solidFill>
                <a:latin typeface="Times New Roman"/>
                <a:cs typeface="Times New Roman"/>
              </a:rPr>
              <a:t>di Como </a:t>
            </a:r>
            <a:endParaRPr lang="it-IT" sz="2200" dirty="0">
              <a:solidFill>
                <a:srgbClr val="0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559550" y="5288429"/>
            <a:ext cx="32503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Società Energetica Unendo </a:t>
            </a:r>
            <a:endParaRPr lang="it-IT" sz="2200" dirty="0">
              <a:solidFill>
                <a:srgbClr val="FF0000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524" y="1"/>
            <a:ext cx="822476" cy="7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28096" y="5568399"/>
            <a:ext cx="7099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dirty="0">
                <a:latin typeface="Times New Roman"/>
                <a:cs typeface="Times New Roman"/>
              </a:rPr>
              <a:t>Possibilità di attività laboratoriali in sede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05" y="804104"/>
            <a:ext cx="6531429" cy="4351320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111" y="1"/>
            <a:ext cx="832889" cy="8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8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04763" y="5600311"/>
            <a:ext cx="7946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dirty="0">
                <a:latin typeface="Times New Roman"/>
                <a:cs typeface="Times New Roman"/>
              </a:rPr>
              <a:t>Workshop e conferenze con personale specializzato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904" y="996649"/>
            <a:ext cx="6222316" cy="4168018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66" y="1"/>
            <a:ext cx="814334" cy="7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0" y="1258396"/>
            <a:ext cx="7491715" cy="3092910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641048" y="5061428"/>
            <a:ext cx="79546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IT" sz="2400" dirty="0">
                <a:latin typeface="Times New Roman"/>
                <a:cs typeface="Times New Roman"/>
              </a:rPr>
              <a:t>Percorso CLIL a partire dal primo anno scolastico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66" y="1"/>
            <a:ext cx="814334" cy="7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4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4E96825-C85B-ED46-94C0-F054FBD9B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66" y="1"/>
            <a:ext cx="814334" cy="78618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678146E-00BC-274B-AA54-131E2E012A0E}"/>
              </a:ext>
            </a:extLst>
          </p:cNvPr>
          <p:cNvSpPr/>
          <p:nvPr/>
        </p:nvSpPr>
        <p:spPr>
          <a:xfrm>
            <a:off x="594652" y="537756"/>
            <a:ext cx="7954695" cy="496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400" dirty="0">
                <a:latin typeface="Times New Roman"/>
                <a:cs typeface="Times New Roman"/>
              </a:rPr>
              <a:t>Cosa abbiamo già realizzato?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7E50BFD-65D4-4249-913D-F04DBD17C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859" y="1484413"/>
            <a:ext cx="3172068" cy="448887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4293BA-2826-164D-8A59-92FF9E567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074" y="1864426"/>
            <a:ext cx="3859478" cy="38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0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persona, interni, gruppo, persone&#10;&#10;Descrizione generata automaticamente">
            <a:extLst>
              <a:ext uri="{FF2B5EF4-FFF2-40B4-BE49-F238E27FC236}">
                <a16:creationId xmlns:a16="http://schemas.microsoft.com/office/drawing/2014/main" id="{5734E91E-0341-0940-8F08-93F2F480C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0" b="2"/>
          <a:stretch/>
        </p:blipFill>
        <p:spPr>
          <a:xfrm>
            <a:off x="4216674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Immagine 5" descr="Immagine che contiene persona, esterni, trasporto, persone&#10;&#10;Descrizione generata automaticamente">
            <a:extLst>
              <a:ext uri="{FF2B5EF4-FFF2-40B4-BE49-F238E27FC236}">
                <a16:creationId xmlns:a16="http://schemas.microsoft.com/office/drawing/2014/main" id="{8F1FE223-9ABC-FC4E-8559-DD816DB7E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91" r="2" b="24902"/>
          <a:stretch/>
        </p:blipFill>
        <p:spPr>
          <a:xfrm>
            <a:off x="3136508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Immagine 4" descr="Immagine che contiene interni, tavolo, donna, cucina&#10;&#10;Descrizione generata automaticamente">
            <a:extLst>
              <a:ext uri="{FF2B5EF4-FFF2-40B4-BE49-F238E27FC236}">
                <a16:creationId xmlns:a16="http://schemas.microsoft.com/office/drawing/2014/main" id="{66EAFCD8-0E36-764C-9701-72ADCF5E87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23" r="13522"/>
          <a:stretch/>
        </p:blipFill>
        <p:spPr>
          <a:xfrm>
            <a:off x="20" y="10"/>
            <a:ext cx="5627313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52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99604" y="665569"/>
            <a:ext cx="766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00FF"/>
                </a:solidFill>
                <a:latin typeface="Times New Roman"/>
                <a:cs typeface="Times New Roman"/>
              </a:rPr>
              <a:t>QUALI SONO I PUNTI DI FORZA DELL’ISTITUTO?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66" y="1609395"/>
            <a:ext cx="5021943" cy="3482779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8" name="Rettangolo 7"/>
          <p:cNvSpPr/>
          <p:nvPr/>
        </p:nvSpPr>
        <p:spPr>
          <a:xfrm>
            <a:off x="507999" y="5573263"/>
            <a:ext cx="81400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Times New Roman"/>
                <a:cs typeface="Times New Roman"/>
              </a:rPr>
              <a:t>Forte attenzione ai bisogni e alle necessità dei singoli alunni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195" y="1"/>
            <a:ext cx="801806" cy="77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294190"/>
            <a:ext cx="5829300" cy="3302000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5" name="Rettangolo 4"/>
          <p:cNvSpPr/>
          <p:nvPr/>
        </p:nvSpPr>
        <p:spPr>
          <a:xfrm>
            <a:off x="1831506" y="5215858"/>
            <a:ext cx="5480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Times New Roman"/>
                <a:cs typeface="Times New Roman"/>
              </a:rPr>
              <a:t>Sportello di ascolto all’interno della scuola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7137" y="1"/>
            <a:ext cx="826863" cy="7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1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4CAB98B-B1C0-E347-914C-BB922FBD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137" y="1"/>
            <a:ext cx="826863" cy="79828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B17211A-C5BB-0B46-8E17-C4B8BD877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247" y="1391392"/>
            <a:ext cx="7432288" cy="257496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70FD4A5-EC28-244A-9C3F-5A37F264BF8E}"/>
              </a:ext>
            </a:extLst>
          </p:cNvPr>
          <p:cNvSpPr/>
          <p:nvPr/>
        </p:nvSpPr>
        <p:spPr>
          <a:xfrm>
            <a:off x="1315733" y="4443962"/>
            <a:ext cx="65125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Times New Roman"/>
                <a:cs typeface="Times New Roman"/>
              </a:rPr>
              <a:t>Una serie di offerte in orario extra scolastico con il </a:t>
            </a: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progetto -Campus Prealpi-</a:t>
            </a:r>
          </a:p>
        </p:txBody>
      </p:sp>
    </p:spTree>
    <p:extLst>
      <p:ext uri="{BB962C8B-B14F-4D97-AF65-F5344CB8AC3E}">
        <p14:creationId xmlns:p14="http://schemas.microsoft.com/office/powerpoint/2010/main" val="15731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5243" y="274638"/>
            <a:ext cx="7620000" cy="1143000"/>
          </a:xfrm>
        </p:spPr>
        <p:txBody>
          <a:bodyPr>
            <a:normAutofit/>
          </a:bodyPr>
          <a:lstStyle/>
          <a:p>
            <a:pPr algn="ctr"/>
            <a:r>
              <a:rPr lang="it-IT" sz="3600" dirty="0">
                <a:solidFill>
                  <a:srgbClr val="0000FF"/>
                </a:solidFill>
                <a:latin typeface="Times New Roman"/>
                <a:cs typeface="Times New Roman"/>
              </a:rPr>
              <a:t>ORIENTAMENTO </a:t>
            </a:r>
            <a:r>
              <a:rPr lang="it-IT" sz="3800" dirty="0">
                <a:solidFill>
                  <a:srgbClr val="0000FF"/>
                </a:solidFill>
                <a:latin typeface="Times New Roman"/>
                <a:cs typeface="Times New Roman"/>
              </a:rPr>
              <a:t>BIOMEDICO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959" y="2053062"/>
            <a:ext cx="4924575" cy="4336241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5" name="CasellaDiTesto 4"/>
          <p:cNvSpPr txBox="1"/>
          <p:nvPr/>
        </p:nvSpPr>
        <p:spPr>
          <a:xfrm>
            <a:off x="2275959" y="1332971"/>
            <a:ext cx="492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latin typeface="Times New Roman"/>
                <a:cs typeface="Times New Roman"/>
              </a:rPr>
              <a:t>PIANO DEGLI STUDI</a:t>
            </a:r>
          </a:p>
        </p:txBody>
      </p:sp>
      <p:sp>
        <p:nvSpPr>
          <p:cNvPr id="6" name="Ovale 5"/>
          <p:cNvSpPr/>
          <p:nvPr/>
        </p:nvSpPr>
        <p:spPr>
          <a:xfrm>
            <a:off x="5153808" y="3908289"/>
            <a:ext cx="2170024" cy="838372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destra 7"/>
          <p:cNvSpPr/>
          <p:nvPr/>
        </p:nvSpPr>
        <p:spPr>
          <a:xfrm flipV="1">
            <a:off x="1430243" y="4415060"/>
            <a:ext cx="678133" cy="221067"/>
          </a:xfrm>
          <a:prstGeom prst="rightArrow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9525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Freccia destra 8"/>
          <p:cNvSpPr/>
          <p:nvPr/>
        </p:nvSpPr>
        <p:spPr>
          <a:xfrm flipV="1">
            <a:off x="1430243" y="4074300"/>
            <a:ext cx="678133" cy="221067"/>
          </a:xfrm>
          <a:prstGeom prst="rightArrow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9525" cmpd="sng">
                <a:solidFill>
                  <a:schemeClr val="tx1"/>
                </a:solidFill>
              </a:ln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948" y="1"/>
            <a:ext cx="689052" cy="6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53" y="1898952"/>
            <a:ext cx="6959366" cy="2406348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2867919" y="5034429"/>
            <a:ext cx="3698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dirty="0">
                <a:latin typeface="Times New Roman"/>
                <a:cs typeface="Times New Roman"/>
              </a:rPr>
              <a:t>Progetto “Book in Progress”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666" y="1"/>
            <a:ext cx="814334" cy="78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1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15383" y="5006394"/>
            <a:ext cx="79999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Times New Roman"/>
                <a:cs typeface="Times New Roman"/>
              </a:rPr>
              <a:t>Stretta collaborazione con il mondo del lavoro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1" y="1828800"/>
            <a:ext cx="7426476" cy="2598753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905" y="1"/>
            <a:ext cx="774095" cy="7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6A6160-2526-B748-9DAE-C576227A3962}"/>
              </a:ext>
            </a:extLst>
          </p:cNvPr>
          <p:cNvSpPr txBox="1"/>
          <p:nvPr/>
        </p:nvSpPr>
        <p:spPr>
          <a:xfrm>
            <a:off x="738604" y="875039"/>
            <a:ext cx="766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00FF"/>
                </a:solidFill>
                <a:latin typeface="Times New Roman"/>
                <a:cs typeface="Times New Roman"/>
              </a:rPr>
              <a:t>DATE OPEN DAY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5E64464-9C58-1E47-A5D2-86A0EC2F7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905" y="1"/>
            <a:ext cx="774095" cy="74734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84BA2D1-34F2-8046-AA43-CD8DBE559A36}"/>
              </a:ext>
            </a:extLst>
          </p:cNvPr>
          <p:cNvSpPr/>
          <p:nvPr/>
        </p:nvSpPr>
        <p:spPr>
          <a:xfrm>
            <a:off x="497165" y="1631471"/>
            <a:ext cx="81496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Times New Roman"/>
                <a:cs typeface="Times New Roman"/>
              </a:rPr>
              <a:t>7 novembre 2020 </a:t>
            </a: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14 novembre 2020 </a:t>
            </a: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21 novembre 2020 </a:t>
            </a: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28 novembre 2020 </a:t>
            </a: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5 dicembre 2020</a:t>
            </a:r>
          </a:p>
          <a:p>
            <a:pPr algn="ctr"/>
            <a:endParaRPr lang="it-IT" sz="2400" dirty="0">
              <a:latin typeface="Times New Roman"/>
              <a:cs typeface="Times New Roman"/>
            </a:endParaRP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Dalle ore 9:00 alle ore 12:00, con un turno per ogni fascia oraria.</a:t>
            </a:r>
          </a:p>
          <a:p>
            <a:pPr algn="ctr"/>
            <a:endParaRPr lang="it-IT" sz="2400" dirty="0">
              <a:latin typeface="Times New Roman"/>
              <a:cs typeface="Times New Roman"/>
            </a:endParaRP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Data l’emergenza CoViD, sarà necessaria la prenotazione chiamando direttamente in segreteria; è previsto un numero di posti limitato per ogni turno.</a:t>
            </a:r>
          </a:p>
        </p:txBody>
      </p:sp>
    </p:spTree>
    <p:extLst>
      <p:ext uri="{BB962C8B-B14F-4D97-AF65-F5344CB8AC3E}">
        <p14:creationId xmlns:p14="http://schemas.microsoft.com/office/powerpoint/2010/main" val="41902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62817FF-D62B-994A-BD52-7A8AAAE37D94}"/>
              </a:ext>
            </a:extLst>
          </p:cNvPr>
          <p:cNvSpPr txBox="1"/>
          <p:nvPr/>
        </p:nvSpPr>
        <p:spPr>
          <a:xfrm>
            <a:off x="738603" y="1070751"/>
            <a:ext cx="766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00FF"/>
                </a:solidFill>
                <a:latin typeface="Times New Roman"/>
                <a:cs typeface="Times New Roman"/>
              </a:rPr>
              <a:t>CONTATTI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3926FE-BA58-AC41-8413-BAE143977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905" y="1"/>
            <a:ext cx="774095" cy="74734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18B55FE2-153C-9847-AD52-C800D3F5ABCA}"/>
              </a:ext>
            </a:extLst>
          </p:cNvPr>
          <p:cNvSpPr/>
          <p:nvPr/>
        </p:nvSpPr>
        <p:spPr>
          <a:xfrm>
            <a:off x="497165" y="1909264"/>
            <a:ext cx="81496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latin typeface="Times New Roman"/>
                <a:cs typeface="Times New Roman"/>
              </a:rPr>
              <a:t>Via San Francesco 15, 21047 Saronno (VA)</a:t>
            </a:r>
          </a:p>
          <a:p>
            <a:pPr algn="ctr"/>
            <a:endParaRPr lang="it-IT" sz="2400" dirty="0">
              <a:latin typeface="Times New Roman"/>
              <a:cs typeface="Times New Roman"/>
            </a:endParaRP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Telefono: 02-9600580 (interno 13 o 14)</a:t>
            </a:r>
          </a:p>
          <a:p>
            <a:pPr algn="ctr"/>
            <a:endParaRPr lang="it-IT" sz="2400" dirty="0">
              <a:latin typeface="Times New Roman"/>
              <a:cs typeface="Times New Roman"/>
            </a:endParaRP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Mail: </a:t>
            </a:r>
            <a:r>
              <a:rPr lang="it-IT" sz="2400" dirty="0"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segreteria@prealpiscuole.it</a:t>
            </a:r>
            <a:endParaRPr lang="it-IT" sz="2400" dirty="0">
              <a:latin typeface="Times New Roman"/>
              <a:cs typeface="Times New Roman"/>
            </a:endParaRPr>
          </a:p>
          <a:p>
            <a:pPr algn="ctr"/>
            <a:endParaRPr lang="it-IT" sz="2400" dirty="0">
              <a:latin typeface="Times New Roman"/>
              <a:cs typeface="Times New Roman"/>
            </a:endParaRPr>
          </a:p>
          <a:p>
            <a:pPr algn="ctr"/>
            <a:r>
              <a:rPr lang="it-IT" sz="2400" dirty="0" err="1">
                <a:latin typeface="Times New Roman"/>
                <a:cs typeface="Times New Roman"/>
              </a:rPr>
              <a:t>Facebook</a:t>
            </a:r>
            <a:r>
              <a:rPr lang="it-IT" sz="2400" dirty="0">
                <a:latin typeface="Times New Roman"/>
                <a:cs typeface="Times New Roman"/>
              </a:rPr>
              <a:t>: Istituto Prealpi Saronno</a:t>
            </a:r>
          </a:p>
          <a:p>
            <a:pPr algn="ctr"/>
            <a:endParaRPr lang="it-IT" sz="2400" dirty="0">
              <a:latin typeface="Times New Roman"/>
              <a:cs typeface="Times New Roman"/>
            </a:endParaRPr>
          </a:p>
          <a:p>
            <a:pPr algn="ctr"/>
            <a:r>
              <a:rPr lang="it-IT" sz="2400" dirty="0">
                <a:latin typeface="Times New Roman"/>
                <a:cs typeface="Times New Roman"/>
              </a:rPr>
              <a:t>Instagram: </a:t>
            </a:r>
            <a:r>
              <a:rPr lang="it-IT" sz="2400" dirty="0" err="1">
                <a:latin typeface="Times New Roman"/>
                <a:cs typeface="Times New Roman"/>
              </a:rPr>
              <a:t>istituto.prealpi.saronno</a:t>
            </a:r>
            <a:endParaRPr lang="it-I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95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05237" y="534996"/>
            <a:ext cx="637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00FF"/>
                </a:solidFill>
                <a:latin typeface="Times New Roman"/>
                <a:cs typeface="Times New Roman"/>
              </a:rPr>
              <a:t>QUALI SONO GLI SBOCCHI UNIVERSITARI?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2312134" y="5178229"/>
            <a:ext cx="536903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L-29 - Scienze e tecnologie farmaceutiche</a:t>
            </a:r>
          </a:p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L/SNT - Scienze infermieristiche</a:t>
            </a:r>
          </a:p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LM-13 - Farmacia e farmacia industriale</a:t>
            </a:r>
          </a:p>
        </p:txBody>
      </p:sp>
      <p:pic>
        <p:nvPicPr>
          <p:cNvPr id="37" name="Immagin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60" y="1561376"/>
            <a:ext cx="3265356" cy="3210440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38" name="Rettangolo 37"/>
          <p:cNvSpPr/>
          <p:nvPr/>
        </p:nvSpPr>
        <p:spPr>
          <a:xfrm>
            <a:off x="4266071" y="2658422"/>
            <a:ext cx="4877929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LAUREE IN FARMACIA e INFERMIERISTICA</a:t>
            </a: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307" y="1"/>
            <a:ext cx="751693" cy="72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589786" y="5063867"/>
            <a:ext cx="4572000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LM-41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Medicina e chirurgia</a:t>
            </a:r>
          </a:p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LM-42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Medicina veterinaria</a:t>
            </a:r>
          </a:p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LM-21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Ingegneria biomedica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980" y="724083"/>
            <a:ext cx="3530670" cy="3905290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4266071" y="2400659"/>
            <a:ext cx="4877929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LAUREE IN MEDICINA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996" y="1"/>
            <a:ext cx="750004" cy="7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12386" y="4327915"/>
            <a:ext cx="832645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LM-8/9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Biotecnologie industriali, mediche, veterinarie e farmaceutiche </a:t>
            </a:r>
          </a:p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LM-6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biologiche</a:t>
            </a:r>
          </a:p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L-27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e tecnologie chimiche</a:t>
            </a:r>
          </a:p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L-38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zootecniche</a:t>
            </a:r>
          </a:p>
          <a:p>
            <a:pPr marL="285750" indent="-285750" algn="ctr">
              <a:lnSpc>
                <a:spcPct val="13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LM-70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e tecnologie alimentari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91" y="783432"/>
            <a:ext cx="4316656" cy="3026899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5149442" y="1852153"/>
            <a:ext cx="3855492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LAUREE IN BIOLOGIA e BIOTECNOLOGIE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810" y="1"/>
            <a:ext cx="786190" cy="7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7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577524"/>
            <a:ext cx="9144000" cy="1143000"/>
          </a:xfrm>
        </p:spPr>
        <p:txBody>
          <a:bodyPr>
            <a:normAutofit/>
          </a:bodyPr>
          <a:lstStyle/>
          <a:p>
            <a:r>
              <a:rPr lang="it-IT" sz="3000" dirty="0">
                <a:solidFill>
                  <a:srgbClr val="008000"/>
                </a:solidFill>
                <a:latin typeface="Times New Roman"/>
                <a:cs typeface="Times New Roman"/>
              </a:rPr>
              <a:t>ORIENTAMENTO ENERGETICO - AMBIENTALE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75959" y="1594231"/>
            <a:ext cx="492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00" dirty="0">
                <a:solidFill>
                  <a:srgbClr val="FF0000"/>
                </a:solidFill>
                <a:latin typeface="Times New Roman"/>
                <a:cs typeface="Times New Roman"/>
              </a:rPr>
              <a:t>PIANO DEGLI STUDI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313314"/>
            <a:ext cx="5294409" cy="3967456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sp>
        <p:nvSpPr>
          <p:cNvPr id="6" name="Ovale 5"/>
          <p:cNvSpPr/>
          <p:nvPr/>
        </p:nvSpPr>
        <p:spPr>
          <a:xfrm>
            <a:off x="5375743" y="4147166"/>
            <a:ext cx="2050733" cy="57822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destra 7"/>
          <p:cNvSpPr/>
          <p:nvPr/>
        </p:nvSpPr>
        <p:spPr>
          <a:xfrm flipV="1">
            <a:off x="1251463" y="4449051"/>
            <a:ext cx="678133" cy="221067"/>
          </a:xfrm>
          <a:prstGeom prst="rightArrow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9525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Freccia destra 8"/>
          <p:cNvSpPr/>
          <p:nvPr/>
        </p:nvSpPr>
        <p:spPr>
          <a:xfrm flipV="1">
            <a:off x="1251463" y="4147167"/>
            <a:ext cx="678133" cy="221067"/>
          </a:xfrm>
          <a:prstGeom prst="rightArrow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9525" cmpd="sng">
                <a:solidFill>
                  <a:schemeClr val="tx1"/>
                </a:solidFill>
              </a:ln>
            </a:endParaRPr>
          </a:p>
        </p:txBody>
      </p:sp>
      <p:sp>
        <p:nvSpPr>
          <p:cNvPr id="10" name="Freccia destra 9"/>
          <p:cNvSpPr/>
          <p:nvPr/>
        </p:nvSpPr>
        <p:spPr>
          <a:xfrm flipV="1">
            <a:off x="1251463" y="4914346"/>
            <a:ext cx="678133" cy="221067"/>
          </a:xfrm>
          <a:prstGeom prst="rightArrow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9525" cmpd="sng">
                <a:solidFill>
                  <a:schemeClr val="tx1"/>
                </a:solidFill>
              </a:ln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722" y="1"/>
            <a:ext cx="789278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305237" y="534996"/>
            <a:ext cx="6375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0000FF"/>
                </a:solidFill>
                <a:latin typeface="Times New Roman"/>
                <a:cs typeface="Times New Roman"/>
              </a:rPr>
              <a:t>QUALI SONO GLI SBOCCHI UNIVERSITARI?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4110785" y="2631701"/>
            <a:ext cx="4877929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LAUREE IN INGEGNERIA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844330" y="4828811"/>
            <a:ext cx="5455340" cy="1559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L-7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Ingegneria civile ed ambientale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LM-30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Ingegneria energetica e nucleare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LM-35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Ingegneria per l’ambiente e il territorio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LM-53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e ingegneria dei materiali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8" y="1451429"/>
            <a:ext cx="3008127" cy="3060120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0" y="1"/>
            <a:ext cx="776750" cy="74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4266071" y="2049897"/>
            <a:ext cx="4877929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LAUREE IN ARCHITETTURA </a:t>
            </a:r>
          </a:p>
        </p:txBody>
      </p:sp>
      <p:sp>
        <p:nvSpPr>
          <p:cNvPr id="8" name="Rettangolo 7"/>
          <p:cNvSpPr/>
          <p:nvPr/>
        </p:nvSpPr>
        <p:spPr>
          <a:xfrm>
            <a:off x="632460" y="4429667"/>
            <a:ext cx="7879080" cy="1928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L-17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dell’architettura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L-21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della pianificazione territoriale, urbanistica e ambientale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LM-3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Architettura del paesaggio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LM-4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Architettura e ingegneria edile-architettura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LM-48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Pianificazione territoriale urbanistica e ambientale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59" y="677332"/>
            <a:ext cx="3815777" cy="3289905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905" y="1"/>
            <a:ext cx="774095" cy="7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149442" y="1914333"/>
            <a:ext cx="3855492" cy="955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2200" dirty="0">
                <a:solidFill>
                  <a:srgbClr val="FF0000"/>
                </a:solidFill>
                <a:latin typeface="Times New Roman"/>
                <a:cs typeface="Times New Roman"/>
              </a:rPr>
              <a:t>LAUREE IN SCIENZE dell’AMBIENTE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87042" y="4707603"/>
            <a:ext cx="7869044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L-32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e tecnologie per l’ambiente e la natura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LM-75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e tecnologie per l’ambiente e il territorio</a:t>
            </a:r>
          </a:p>
          <a:p>
            <a:pPr marL="285750" indent="-285750" algn="ctr">
              <a:lnSpc>
                <a:spcPct val="120000"/>
              </a:lnSpc>
              <a:buFont typeface="Arial"/>
              <a:buChar char="•"/>
            </a:pP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LM-79 </a:t>
            </a:r>
            <a:r>
              <a:rPr lang="mr-IN" sz="2000" dirty="0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it-IT" sz="2000" dirty="0">
                <a:solidFill>
                  <a:srgbClr val="000000"/>
                </a:solidFill>
                <a:latin typeface="Times New Roman"/>
                <a:cs typeface="Times New Roman"/>
              </a:rPr>
              <a:t> Scienze geofisiche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42" y="763037"/>
            <a:ext cx="4102951" cy="3458201"/>
          </a:xfrm>
          <a:prstGeom prst="rect">
            <a:avLst/>
          </a:prstGeom>
          <a:ln w="57150" cmpd="thinThick">
            <a:solidFill>
              <a:srgbClr val="FF000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714" y="1"/>
            <a:ext cx="798286" cy="7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435</Words>
  <Application>Microsoft Macintosh PowerPoint</Application>
  <PresentationFormat>Presentazione su schermo (4:3)</PresentationFormat>
  <Paragraphs>80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Noteworthy Light</vt:lpstr>
      <vt:lpstr>Times New Roman</vt:lpstr>
      <vt:lpstr>Tema di Office</vt:lpstr>
      <vt:lpstr>Presentazione standard di PowerPoint</vt:lpstr>
      <vt:lpstr>ORIENTAMENTO BIOMEDICO</vt:lpstr>
      <vt:lpstr>Presentazione standard di PowerPoint</vt:lpstr>
      <vt:lpstr>Presentazione standard di PowerPoint</vt:lpstr>
      <vt:lpstr>Presentazione standard di PowerPoint</vt:lpstr>
      <vt:lpstr>ORIENTAMENTO ENERGETICO - AMBIENTALE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stefano.colavecchio@me.com</dc:creator>
  <cp:lastModifiedBy>Stefano Colavecchio</cp:lastModifiedBy>
  <cp:revision>3</cp:revision>
  <dcterms:created xsi:type="dcterms:W3CDTF">2019-11-22T17:56:40Z</dcterms:created>
  <dcterms:modified xsi:type="dcterms:W3CDTF">2020-10-03T07:22:36Z</dcterms:modified>
</cp:coreProperties>
</file>